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72" r:id="rId7"/>
    <p:sldId id="261" r:id="rId8"/>
    <p:sldId id="273" r:id="rId9"/>
    <p:sldId id="262" r:id="rId10"/>
    <p:sldId id="263" r:id="rId11"/>
    <p:sldId id="266" r:id="rId12"/>
    <p:sldId id="271" r:id="rId13"/>
    <p:sldId id="268" r:id="rId14"/>
    <p:sldId id="269" r:id="rId15"/>
    <p:sldId id="264" r:id="rId16"/>
    <p:sldId id="270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F88F43-DC62-4B02-B2FC-E050CB68592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E4D109-AF52-4675-987A-57AC27BA5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3500" dirty="0" smtClean="0"/>
              <a:t>Non-erythropoietic erythropoietin derivatives protect from light-induced and genetic photoreceptor degeneration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04800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Authors: </a:t>
            </a:r>
            <a:r>
              <a:rPr lang="en-US" sz="3800" dirty="0" err="1" smtClean="0"/>
              <a:t>Pasqualina</a:t>
            </a:r>
            <a:r>
              <a:rPr lang="en-US" sz="3800" dirty="0" smtClean="0"/>
              <a:t> </a:t>
            </a:r>
            <a:r>
              <a:rPr lang="en-US" sz="3800" dirty="0" err="1" smtClean="0"/>
              <a:t>Colella</a:t>
            </a:r>
            <a:r>
              <a:rPr lang="en-US" sz="3800" dirty="0" smtClean="0"/>
              <a:t>, Carolina </a:t>
            </a:r>
            <a:r>
              <a:rPr lang="en-US" sz="3800" dirty="0" err="1" smtClean="0"/>
              <a:t>Iodice</a:t>
            </a:r>
            <a:r>
              <a:rPr lang="en-US" sz="3800" dirty="0" smtClean="0"/>
              <a:t>, Umberto Di </a:t>
            </a:r>
            <a:r>
              <a:rPr lang="en-US" sz="3800" dirty="0" err="1" smtClean="0"/>
              <a:t>Vicino</a:t>
            </a:r>
            <a:r>
              <a:rPr lang="en-US" sz="3800" dirty="0" smtClean="0"/>
              <a:t>, Ida Annunziata, </a:t>
            </a:r>
            <a:r>
              <a:rPr lang="en-US" sz="3800" dirty="0" err="1" smtClean="0"/>
              <a:t>Enrico</a:t>
            </a:r>
            <a:r>
              <a:rPr lang="en-US" sz="3800" dirty="0" smtClean="0"/>
              <a:t> M. </a:t>
            </a:r>
            <a:r>
              <a:rPr lang="en-US" sz="3800" dirty="0" err="1" smtClean="0"/>
              <a:t>Surace</a:t>
            </a:r>
            <a:r>
              <a:rPr lang="en-US" sz="3800" dirty="0" smtClean="0"/>
              <a:t>, and Alberto </a:t>
            </a:r>
            <a:r>
              <a:rPr lang="en-US" sz="3800" dirty="0" err="1" smtClean="0"/>
              <a:t>Auricchio</a:t>
            </a:r>
            <a:endParaRPr lang="en-US" sz="3800" dirty="0" smtClean="0"/>
          </a:p>
          <a:p>
            <a:endParaRPr lang="en-US" sz="2600" dirty="0" smtClean="0"/>
          </a:p>
          <a:p>
            <a:r>
              <a:rPr lang="en-US" sz="2200" dirty="0" smtClean="0"/>
              <a:t>Presented by: Karah Thieme</a:t>
            </a:r>
          </a:p>
          <a:p>
            <a:endParaRPr lang="en-US" sz="2200" dirty="0"/>
          </a:p>
          <a:p>
            <a:r>
              <a:rPr lang="en-US" sz="2400" dirty="0" err="1"/>
              <a:t>Colella</a:t>
            </a:r>
            <a:r>
              <a:rPr lang="en-US" sz="2400" dirty="0"/>
              <a:t>, </a:t>
            </a:r>
            <a:r>
              <a:rPr lang="en-US" sz="2400" dirty="0" err="1"/>
              <a:t>Pasqualina</a:t>
            </a:r>
            <a:r>
              <a:rPr lang="en-US" sz="2400" dirty="0"/>
              <a:t>, et al. “Non-erythropoietic erythropoietin derivatives protect from light-induced and genetic photoreceptor degeneration.” </a:t>
            </a:r>
            <a:r>
              <a:rPr lang="en-US" sz="2400" i="1" dirty="0"/>
              <a:t>Human Molecular Genetics</a:t>
            </a:r>
            <a:r>
              <a:rPr lang="en-US" sz="2400" dirty="0"/>
              <a:t> 20.11 (2011): 2251-2262.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95800"/>
            <a:ext cx="7924800" cy="2590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Fig. 3 – Retinal function and morphological protection after AAV delivery in light-damaged albino Lewis </a:t>
            </a:r>
            <a:r>
              <a:rPr lang="en-US" dirty="0" smtClean="0"/>
              <a:t>rats</a:t>
            </a:r>
          </a:p>
          <a:p>
            <a:r>
              <a:rPr lang="en-US" b="0" u="sng" dirty="0" smtClean="0"/>
              <a:t>B wave</a:t>
            </a:r>
            <a:r>
              <a:rPr lang="en-US" b="0" dirty="0" smtClean="0"/>
              <a:t> – represents global retinal function</a:t>
            </a:r>
          </a:p>
          <a:p>
            <a:r>
              <a:rPr lang="en-US" b="0" u="sng" dirty="0" smtClean="0"/>
              <a:t>A wave</a:t>
            </a:r>
            <a:r>
              <a:rPr lang="en-US" b="0" dirty="0" smtClean="0"/>
              <a:t> – </a:t>
            </a:r>
            <a:r>
              <a:rPr lang="en-US" b="0" dirty="0" err="1" smtClean="0"/>
              <a:t>represtents</a:t>
            </a:r>
            <a:r>
              <a:rPr lang="en-US" b="0" dirty="0" smtClean="0"/>
              <a:t> PR function</a:t>
            </a:r>
          </a:p>
          <a:p>
            <a:pPr>
              <a:buFont typeface="Arial" pitchFamily="34" charset="0"/>
              <a:buChar char="•"/>
            </a:pPr>
            <a:r>
              <a:rPr lang="en-US" b="0" u="sng" dirty="0" err="1" smtClean="0"/>
              <a:t>Subretinal</a:t>
            </a:r>
            <a:r>
              <a:rPr lang="en-US" b="0" dirty="0" smtClean="0"/>
              <a:t>- vectors </a:t>
            </a:r>
            <a:r>
              <a:rPr lang="en-US" b="0" dirty="0" smtClean="0"/>
              <a:t>encoding EPO or S100E resulted in preservation of retinal function</a:t>
            </a:r>
            <a:endParaRPr lang="en-US" b="0" u="sng" dirty="0" smtClean="0"/>
          </a:p>
          <a:p>
            <a:pPr>
              <a:buFont typeface="Arial" pitchFamily="34" charset="0"/>
              <a:buChar char="•"/>
            </a:pPr>
            <a:r>
              <a:rPr lang="en-US" b="0" u="sng" dirty="0" smtClean="0"/>
              <a:t>Systemic</a:t>
            </a:r>
            <a:r>
              <a:rPr lang="en-US" b="0" dirty="0" smtClean="0"/>
              <a:t>- vectors encoding EPO or S100E </a:t>
            </a:r>
            <a:r>
              <a:rPr lang="en-US" b="0" dirty="0" smtClean="0"/>
              <a:t>also resulted in preservation </a:t>
            </a:r>
            <a:r>
              <a:rPr lang="en-US" b="0" dirty="0" smtClean="0"/>
              <a:t>of retinal function after light </a:t>
            </a:r>
            <a:r>
              <a:rPr lang="en-US" b="0" dirty="0" smtClean="0"/>
              <a:t>damage to a greater extent than </a:t>
            </a:r>
            <a:r>
              <a:rPr lang="en-US" b="0" dirty="0" err="1" smtClean="0"/>
              <a:t>subretinal</a:t>
            </a:r>
            <a:endParaRPr lang="en-US" b="0" dirty="0" smtClean="0"/>
          </a:p>
          <a:p>
            <a:endParaRPr lang="en-US" b="0" u="sng" dirty="0" smtClean="0"/>
          </a:p>
          <a:p>
            <a:endParaRPr lang="en-US" b="0" dirty="0"/>
          </a:p>
        </p:txBody>
      </p:sp>
      <p:pic>
        <p:nvPicPr>
          <p:cNvPr id="11" name="Content Placeholder 10" descr="Fig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087078" cy="2514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24000"/>
            <a:ext cx="4040188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Fig. 4 – Representative Retinal Histology after AAV delivery</a:t>
            </a:r>
          </a:p>
          <a:p>
            <a:endParaRPr lang="en-US" dirty="0" smtClean="0"/>
          </a:p>
          <a:p>
            <a:r>
              <a:rPr lang="en-US" b="0" dirty="0" smtClean="0"/>
              <a:t>A&amp;B: light-damage</a:t>
            </a:r>
          </a:p>
          <a:p>
            <a:r>
              <a:rPr lang="en-US" b="0" dirty="0" smtClean="0"/>
              <a:t>C&amp;D: </a:t>
            </a:r>
            <a:r>
              <a:rPr lang="en-US" b="0" dirty="0" err="1" smtClean="0"/>
              <a:t>rds</a:t>
            </a:r>
            <a:r>
              <a:rPr lang="en-US" b="0" dirty="0" smtClean="0"/>
              <a:t> mice</a:t>
            </a:r>
          </a:p>
          <a:p>
            <a:r>
              <a:rPr lang="en-US" b="0" dirty="0" smtClean="0"/>
              <a:t>E&amp;F: Aipl1</a:t>
            </a:r>
            <a:r>
              <a:rPr lang="en-US" b="0" baseline="30000" dirty="0" smtClean="0"/>
              <a:t>-/-</a:t>
            </a:r>
          </a:p>
          <a:p>
            <a:endParaRPr lang="en-US" b="0" baseline="30000" dirty="0" smtClean="0"/>
          </a:p>
          <a:p>
            <a:r>
              <a:rPr lang="en-US" b="0" dirty="0" smtClean="0"/>
              <a:t>Figure shows there is PR preservation across all treated mice compared to controls (CTRL)</a:t>
            </a:r>
            <a:endParaRPr lang="en-US" b="0" dirty="0" smtClean="0"/>
          </a:p>
          <a:p>
            <a:endParaRPr lang="en-US" dirty="0" smtClean="0"/>
          </a:p>
          <a:p>
            <a:endParaRPr lang="en-US" b="0" dirty="0"/>
          </a:p>
        </p:txBody>
      </p:sp>
      <p:pic>
        <p:nvPicPr>
          <p:cNvPr id="7" name="Content Placeholder 6" descr="Fig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295400"/>
            <a:ext cx="4495800" cy="527064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rds</a:t>
            </a:r>
            <a:r>
              <a:rPr lang="en-US" dirty="0" smtClean="0"/>
              <a:t> (retinal degeneration slow) mice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Aipl1</a:t>
            </a:r>
            <a:r>
              <a:rPr lang="en-US" baseline="30000" dirty="0" smtClean="0"/>
              <a:t>-/-</a:t>
            </a:r>
            <a:r>
              <a:rPr lang="en-US" dirty="0" smtClean="0"/>
              <a:t> </a:t>
            </a:r>
            <a:r>
              <a:rPr lang="en-US" dirty="0" smtClean="0"/>
              <a:t>knockout mice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homozygous for a null mutation in the </a:t>
            </a:r>
            <a:r>
              <a:rPr lang="en-US" dirty="0" err="1" smtClean="0"/>
              <a:t>peripherin</a:t>
            </a:r>
            <a:r>
              <a:rPr lang="en-US" dirty="0" smtClean="0"/>
              <a:t> 2 </a:t>
            </a:r>
            <a:r>
              <a:rPr lang="en-US" dirty="0" smtClean="0"/>
              <a:t>gene</a:t>
            </a:r>
          </a:p>
          <a:p>
            <a:pPr lvl="1"/>
            <a:r>
              <a:rPr lang="en-US" dirty="0" smtClean="0"/>
              <a:t>causes progressive PR loss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lacks retinal function and exhibits fast degeneration of PRs due to the destabilization </a:t>
            </a:r>
            <a:r>
              <a:rPr lang="en-US" dirty="0" smtClean="0"/>
              <a:t>of </a:t>
            </a:r>
            <a:r>
              <a:rPr lang="en-US" dirty="0" err="1" smtClean="0"/>
              <a:t>phosphodiesterases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Enzyme needed </a:t>
            </a:r>
            <a:r>
              <a:rPr lang="en-US" dirty="0" smtClean="0"/>
              <a:t>for PR survival and function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4419600"/>
            <a:ext cx="72390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Hematocrit Levels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Significant increase after systemic or SR injection of EPO vectors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Increase, but not as great with systemic injection of S100E vector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No significant increase for systemic or SR injection of NP1 and NP2 or for SR injection of S100E</a:t>
            </a:r>
            <a:endParaRPr lang="en-US" b="0" dirty="0"/>
          </a:p>
        </p:txBody>
      </p:sp>
      <p:pic>
        <p:nvPicPr>
          <p:cNvPr id="7" name="Content Placeholder 6" descr="Table1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219200"/>
            <a:ext cx="5029200" cy="318210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4191000"/>
            <a:ext cx="84582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Fig. 5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(A) </a:t>
            </a:r>
            <a:r>
              <a:rPr lang="en-US" b="0" dirty="0" err="1" smtClean="0"/>
              <a:t>rds</a:t>
            </a:r>
            <a:r>
              <a:rPr lang="en-US" b="0" dirty="0" smtClean="0"/>
              <a:t> mice showed significantly higher PR preservation than controls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Exception being systemic injection of vector for NP1 and NP2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Higher levels after systemic injection of EPO and S100E in company of a hematocrit increase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Confirms systemic activities in combination with local functions provides a greater retinal rescue</a:t>
            </a:r>
            <a:endParaRPr lang="en-US" b="0" dirty="0"/>
          </a:p>
        </p:txBody>
      </p:sp>
      <p:pic>
        <p:nvPicPr>
          <p:cNvPr id="7" name="Content Placeholder 6" descr="Fig5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1219200"/>
            <a:ext cx="7871254" cy="2971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 protection resulted after systemic delivery of S100E in the three different models of retinal degeneration</a:t>
            </a:r>
          </a:p>
          <a:p>
            <a:pPr lvl="1"/>
            <a:r>
              <a:rPr lang="en-US" dirty="0" smtClean="0"/>
              <a:t>Suggests erythropoietic activity is not necessary</a:t>
            </a:r>
          </a:p>
          <a:p>
            <a:pPr lvl="1"/>
            <a:r>
              <a:rPr lang="en-US" dirty="0" smtClean="0"/>
              <a:t>Possibility of avoiding the unwanted side effects associated with delivery of EPO</a:t>
            </a:r>
          </a:p>
          <a:p>
            <a:r>
              <a:rPr lang="en-US" dirty="0" smtClean="0"/>
              <a:t>NP1 and NP2 did not produce any real effect or protection to the extent of EPO or S100E</a:t>
            </a:r>
          </a:p>
          <a:p>
            <a:pPr lvl="1"/>
            <a:r>
              <a:rPr lang="en-US" dirty="0" smtClean="0"/>
              <a:t>Though it provided some PR preservation compared to controls (Results 2; Fig. 4)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Systemic injection was consistently better than intraocular</a:t>
            </a:r>
          </a:p>
          <a:p>
            <a:pPr lvl="1"/>
            <a:r>
              <a:rPr lang="en-US" dirty="0" smtClean="0"/>
              <a:t>Possible reasons:</a:t>
            </a:r>
          </a:p>
          <a:p>
            <a:pPr lvl="2"/>
            <a:r>
              <a:rPr lang="en-US" dirty="0" smtClean="0"/>
              <a:t>non-erythropoietic systemic functions of the hormones may be involved and aid in the protective </a:t>
            </a:r>
            <a:r>
              <a:rPr lang="en-US" dirty="0" smtClean="0"/>
              <a:t>effect</a:t>
            </a:r>
          </a:p>
          <a:p>
            <a:pPr lvl="2"/>
            <a:r>
              <a:rPr lang="en-US" dirty="0" smtClean="0"/>
              <a:t>may be tissue-specific modifications that alter the proteins after transduction of muscle or </a:t>
            </a:r>
            <a:r>
              <a:rPr lang="en-US" dirty="0" smtClean="0"/>
              <a:t>retina</a:t>
            </a:r>
          </a:p>
          <a:p>
            <a:pPr lvl="2"/>
            <a:r>
              <a:rPr lang="en-US" dirty="0" smtClean="0"/>
              <a:t>an inverse relationship between the hormones effectiveness and their concentrations with the highest effectiveness obtained at the lowest intraocular concentrations</a:t>
            </a:r>
            <a:endParaRPr lang="en-US" dirty="0" smtClean="0"/>
          </a:p>
          <a:p>
            <a:pPr lvl="1"/>
            <a:r>
              <a:rPr lang="en-US" dirty="0" smtClean="0"/>
              <a:t>Exception of Aipl1 mice, where SR injection was better because it provided a faster, more direct treatment (Results 3; Fig. 5B)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Further Research</a:t>
            </a:r>
          </a:p>
          <a:p>
            <a:pPr lvl="1"/>
            <a:r>
              <a:rPr lang="en-US" dirty="0" smtClean="0"/>
              <a:t>Should further study the possibilities with S100E </a:t>
            </a:r>
          </a:p>
          <a:p>
            <a:pPr lvl="2"/>
            <a:r>
              <a:rPr lang="en-US" dirty="0" smtClean="0"/>
              <a:t>Lower erythropoietic activity allows one to avoid the undesirable side effects</a:t>
            </a:r>
          </a:p>
          <a:p>
            <a:pPr lvl="2"/>
            <a:r>
              <a:rPr lang="en-US" dirty="0" smtClean="0"/>
              <a:t>Compare overall effectiveness of EPO versus S100E</a:t>
            </a:r>
          </a:p>
          <a:p>
            <a:pPr lvl="1"/>
            <a:r>
              <a:rPr lang="en-US" dirty="0" smtClean="0"/>
              <a:t>Concentrate on AAV delivery via systemic route</a:t>
            </a:r>
          </a:p>
          <a:p>
            <a:pPr lvl="2"/>
            <a:r>
              <a:rPr lang="en-US" dirty="0" smtClean="0"/>
              <a:t>Consistently provided a stronger PR protective/preservation effect</a:t>
            </a:r>
          </a:p>
          <a:p>
            <a:pPr lvl="2"/>
            <a:r>
              <a:rPr lang="en-US" dirty="0" smtClean="0"/>
              <a:t>Exception: if examining and IRD that has a fast degeneration process, then SR route may be better as it is a more direct method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Objectives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Opinion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Inherited Retinal </a:t>
            </a:r>
            <a:r>
              <a:rPr lang="en-US" dirty="0" err="1" smtClean="0"/>
              <a:t>Degnerations</a:t>
            </a:r>
            <a:r>
              <a:rPr lang="en-US" dirty="0" smtClean="0"/>
              <a:t> (IRDs)</a:t>
            </a:r>
          </a:p>
          <a:p>
            <a:pPr lvl="1"/>
            <a:r>
              <a:rPr lang="en-US" dirty="0" smtClean="0"/>
              <a:t>Photoreceptor (PR) apoptosis</a:t>
            </a:r>
          </a:p>
          <a:p>
            <a:pPr lvl="1"/>
            <a:r>
              <a:rPr lang="en-US" dirty="0" err="1" smtClean="0"/>
              <a:t>Heterogenous</a:t>
            </a:r>
            <a:endParaRPr lang="en-US" dirty="0" smtClean="0"/>
          </a:p>
          <a:p>
            <a:pPr lvl="2"/>
            <a:r>
              <a:rPr lang="en-US" dirty="0" smtClean="0"/>
              <a:t>Mutations found in 208 genes thus far</a:t>
            </a:r>
          </a:p>
          <a:p>
            <a:pPr lvl="2"/>
            <a:r>
              <a:rPr lang="en-US" dirty="0" smtClean="0"/>
              <a:t>Treatment possibilities are preferably general, not mutation-specific</a:t>
            </a:r>
          </a:p>
          <a:p>
            <a:r>
              <a:rPr lang="en-US" dirty="0" smtClean="0"/>
              <a:t>Erythropoietin (EPO)</a:t>
            </a:r>
          </a:p>
          <a:p>
            <a:pPr lvl="1"/>
            <a:r>
              <a:rPr lang="en-US" dirty="0" smtClean="0"/>
              <a:t>Hormone that promotes PR protection</a:t>
            </a:r>
          </a:p>
          <a:p>
            <a:pPr lvl="1"/>
            <a:r>
              <a:rPr lang="en-US" dirty="0" smtClean="0"/>
              <a:t>Systemic side effects to treatment</a:t>
            </a:r>
          </a:p>
          <a:p>
            <a:pPr lvl="2"/>
            <a:r>
              <a:rPr lang="en-US" dirty="0" smtClean="0"/>
              <a:t>Increased hematocrit levels</a:t>
            </a:r>
          </a:p>
          <a:p>
            <a:pPr lvl="2"/>
            <a:r>
              <a:rPr lang="en-US" dirty="0" smtClean="0"/>
              <a:t>Increased thrombotic risk</a:t>
            </a:r>
          </a:p>
          <a:p>
            <a:pPr lvl="2"/>
            <a:r>
              <a:rPr lang="en-US" dirty="0" smtClean="0"/>
              <a:t>Platelet hyper-reactivity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Erythropoietin Derivatives (EPO-Ds)</a:t>
            </a:r>
          </a:p>
          <a:p>
            <a:pPr lvl="1"/>
            <a:r>
              <a:rPr lang="en-US" dirty="0" smtClean="0"/>
              <a:t>Hope to have same protective function without the side effects</a:t>
            </a:r>
          </a:p>
          <a:p>
            <a:pPr lvl="2"/>
            <a:r>
              <a:rPr lang="en-US" dirty="0" smtClean="0"/>
              <a:t>No or lower erythropoietic activity</a:t>
            </a:r>
          </a:p>
          <a:p>
            <a:pPr lvl="1"/>
            <a:r>
              <a:rPr lang="en-US" dirty="0" smtClean="0"/>
              <a:t>Generated 3 EPO-Ds</a:t>
            </a:r>
          </a:p>
          <a:p>
            <a:pPr lvl="2"/>
            <a:r>
              <a:rPr lang="en-US" dirty="0" smtClean="0"/>
              <a:t>Mutant EPO S100E</a:t>
            </a:r>
          </a:p>
          <a:p>
            <a:pPr lvl="2"/>
            <a:r>
              <a:rPr lang="en-US" dirty="0" smtClean="0"/>
              <a:t>NP1 - </a:t>
            </a:r>
            <a:r>
              <a:rPr lang="en-US" dirty="0"/>
              <a:t>helix-B derived </a:t>
            </a:r>
            <a:r>
              <a:rPr lang="en-US" dirty="0" smtClean="0"/>
              <a:t>peptides </a:t>
            </a:r>
          </a:p>
          <a:p>
            <a:pPr lvl="2"/>
            <a:r>
              <a:rPr lang="en-US" dirty="0" smtClean="0"/>
              <a:t>NP2 - </a:t>
            </a:r>
            <a:r>
              <a:rPr lang="en-US" dirty="0"/>
              <a:t>helix-A derived </a:t>
            </a:r>
            <a:r>
              <a:rPr lang="en-US" dirty="0" smtClean="0"/>
              <a:t>peptides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delivery of a non-erythropoietic EPO-D could be a treatment for IRDs</a:t>
            </a:r>
          </a:p>
          <a:p>
            <a:pPr lvl="1"/>
            <a:r>
              <a:rPr lang="en-US" dirty="0" smtClean="0"/>
              <a:t>Preferable as it would not produce side effects as EPO does</a:t>
            </a:r>
          </a:p>
          <a:p>
            <a:r>
              <a:rPr lang="en-US" dirty="0" smtClean="0"/>
              <a:t>Learn more about EPO’s different functions in retinal protection</a:t>
            </a:r>
          </a:p>
          <a:p>
            <a:pPr lvl="1"/>
            <a:r>
              <a:rPr lang="en-US" dirty="0" smtClean="0"/>
              <a:t>Such as how erythropoietic activities compare to non-erythropoietic </a:t>
            </a:r>
            <a:r>
              <a:rPr lang="en-US" dirty="0" smtClean="0"/>
              <a:t>activities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retinal expression profile of known EPORs to determine:</a:t>
            </a:r>
          </a:p>
          <a:p>
            <a:pPr lvl="1"/>
            <a:r>
              <a:rPr lang="en-US" dirty="0" smtClean="0"/>
              <a:t>If a local effect can be applied after SR AAV-mediated delivery of EPO and EPO-D</a:t>
            </a:r>
          </a:p>
          <a:p>
            <a:pPr lvl="1"/>
            <a:r>
              <a:rPr lang="en-US" dirty="0" smtClean="0"/>
              <a:t>What are the EPO and EPO-D target cells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95400" y="5486400"/>
            <a:ext cx="6705600" cy="137160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Fig.1 – EPOR and </a:t>
            </a:r>
            <a:r>
              <a:rPr lang="en-US" sz="2000" dirty="0" err="1"/>
              <a:t>βCR</a:t>
            </a:r>
            <a:r>
              <a:rPr lang="en-US" sz="2000" dirty="0"/>
              <a:t> </a:t>
            </a:r>
            <a:r>
              <a:rPr lang="en-US" sz="2000" dirty="0" smtClean="0"/>
              <a:t>expression pattern in adult </a:t>
            </a:r>
            <a:r>
              <a:rPr lang="en-US" sz="2000" dirty="0" err="1" smtClean="0"/>
              <a:t>murine</a:t>
            </a:r>
            <a:r>
              <a:rPr lang="en-US" sz="2000" dirty="0" smtClean="0"/>
              <a:t> retina</a:t>
            </a:r>
            <a:endParaRPr lang="en-US" sz="2200" dirty="0" smtClean="0"/>
          </a:p>
          <a:p>
            <a:r>
              <a:rPr lang="en-US" sz="2200" b="0" dirty="0" smtClean="0"/>
              <a:t>A &amp;D: EPOR and </a:t>
            </a:r>
            <a:r>
              <a:rPr lang="en-US" sz="2000" b="0" dirty="0" err="1"/>
              <a:t>βCR</a:t>
            </a:r>
            <a:r>
              <a:rPr lang="en-US" sz="2000" b="0" dirty="0"/>
              <a:t> </a:t>
            </a:r>
            <a:r>
              <a:rPr lang="en-US" sz="2000" b="0" dirty="0" smtClean="0"/>
              <a:t>sense control peptides</a:t>
            </a:r>
            <a:endParaRPr lang="en-US" sz="2200" b="0" dirty="0" smtClean="0"/>
          </a:p>
          <a:p>
            <a:r>
              <a:rPr lang="en-US" sz="2200" b="0" dirty="0" smtClean="0"/>
              <a:t>B &amp; E: EPOR antisense probe</a:t>
            </a:r>
          </a:p>
          <a:p>
            <a:r>
              <a:rPr lang="en-US" sz="2200" b="0" dirty="0" smtClean="0"/>
              <a:t>C &amp; F: </a:t>
            </a:r>
            <a:r>
              <a:rPr lang="en-US" sz="2000" b="0" dirty="0" err="1"/>
              <a:t>βCR</a:t>
            </a:r>
            <a:r>
              <a:rPr lang="en-US" sz="2000" b="0" dirty="0"/>
              <a:t> </a:t>
            </a:r>
            <a:r>
              <a:rPr lang="en-US" sz="2000" b="0" dirty="0" smtClean="0"/>
              <a:t>antisense probe</a:t>
            </a:r>
            <a:endParaRPr lang="en-US" sz="2200" b="0" dirty="0" smtClean="0"/>
          </a:p>
          <a:p>
            <a:endParaRPr lang="en-US" dirty="0"/>
          </a:p>
        </p:txBody>
      </p:sp>
      <p:pic>
        <p:nvPicPr>
          <p:cNvPr id="8" name="Content Placeholder 7" descr="Fig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7086600" cy="349015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/>
          <a:lstStyle/>
          <a:p>
            <a:r>
              <a:rPr lang="en-US" dirty="0" smtClean="0"/>
              <a:t>Assess hematocrit levels, functional and morphological PR preservation after EPO and EPO-D delivery</a:t>
            </a:r>
            <a:endParaRPr lang="en-US" dirty="0"/>
          </a:p>
        </p:txBody>
      </p:sp>
      <p:pic>
        <p:nvPicPr>
          <p:cNvPr id="4" name="Content Placeholder 3" descr="Fi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971800"/>
            <a:ext cx="5257800" cy="26990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5943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Fig. 2 – </a:t>
            </a:r>
            <a:r>
              <a:rPr lang="en-US" dirty="0" smtClean="0"/>
              <a:t>AAV2/1 vectors produced for gene transfer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648200"/>
            <a:ext cx="7467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Table 1 – </a:t>
            </a:r>
          </a:p>
          <a:p>
            <a:pPr indent="-457200"/>
            <a:r>
              <a:rPr lang="en-US" b="0" u="sng" dirty="0" smtClean="0"/>
              <a:t>Systemically injected</a:t>
            </a:r>
            <a:r>
              <a:rPr lang="en-US" b="0" dirty="0" smtClean="0"/>
              <a:t>- increased EPO and S100E protein levels in sera 	increased; significant hematocrit increase (EPO)</a:t>
            </a:r>
          </a:p>
          <a:p>
            <a:pPr indent="-457200"/>
            <a:r>
              <a:rPr lang="en-US" b="0" u="sng" dirty="0" err="1" smtClean="0"/>
              <a:t>Subretinally</a:t>
            </a:r>
            <a:r>
              <a:rPr lang="en-US" b="0" u="sng" dirty="0" smtClean="0"/>
              <a:t> injected</a:t>
            </a:r>
            <a:r>
              <a:rPr lang="en-US" b="0" dirty="0" smtClean="0"/>
              <a:t>- increased EPO and S100E protein levels in ACF</a:t>
            </a:r>
          </a:p>
          <a:p>
            <a:pPr indent="-457200"/>
            <a:r>
              <a:rPr lang="en-US" b="0" u="sng" dirty="0" smtClean="0"/>
              <a:t>NP1 and NP2</a:t>
            </a:r>
            <a:r>
              <a:rPr lang="en-US" b="0" dirty="0" smtClean="0"/>
              <a:t>- were not measured; anti-EPO antibodies do not bind to 	the peptides</a:t>
            </a:r>
            <a:endParaRPr lang="en-US" b="0" u="sng" dirty="0" smtClean="0"/>
          </a:p>
          <a:p>
            <a:endParaRPr lang="en-US" b="0" dirty="0"/>
          </a:p>
        </p:txBody>
      </p:sp>
      <p:pic>
        <p:nvPicPr>
          <p:cNvPr id="9" name="Content Placeholder 8" descr="Table1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143000"/>
            <a:ext cx="5257800" cy="332674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3036</TotalTime>
  <Words>795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Non-erythropoietic erythropoietin derivatives protect from light-induced and genetic photoreceptor degeneration</vt:lpstr>
      <vt:lpstr>Outline</vt:lpstr>
      <vt:lpstr>Background</vt:lpstr>
      <vt:lpstr>Background</vt:lpstr>
      <vt:lpstr>Objectives</vt:lpstr>
      <vt:lpstr>Results 1</vt:lpstr>
      <vt:lpstr>Results 1</vt:lpstr>
      <vt:lpstr>Results 2</vt:lpstr>
      <vt:lpstr>Results 2</vt:lpstr>
      <vt:lpstr>Results 2</vt:lpstr>
      <vt:lpstr>Results 2</vt:lpstr>
      <vt:lpstr>Results 3</vt:lpstr>
      <vt:lpstr>Results 3</vt:lpstr>
      <vt:lpstr>Results 3</vt:lpstr>
      <vt:lpstr>Conclusion</vt:lpstr>
      <vt:lpstr>Conclusion</vt:lpstr>
      <vt:lpstr>Opinion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Non-erythropoietic erythropoietin derivatives protect from light-induced and genetic photoreceptor degeneration</dc:title>
  <dc:creator>Owner</dc:creator>
  <cp:lastModifiedBy>Owner</cp:lastModifiedBy>
  <cp:revision>11</cp:revision>
  <dcterms:created xsi:type="dcterms:W3CDTF">2011-11-26T05:10:58Z</dcterms:created>
  <dcterms:modified xsi:type="dcterms:W3CDTF">2011-11-28T15:23:05Z</dcterms:modified>
</cp:coreProperties>
</file>